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Главная мысль: метка есть, но паниковать не нужно. Она работает со 2 августа 2026 года, не задним числом, и читается только секретным ключом Anthropic.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Знак ставится в момент генерации: хеш от контекста и ключа сдвигает выбор слова. Проверка идёт в обратную сторону — тот же ключ, подсчёт «удобных» слов. Anthropic заявляет, что на качество ответа маркировка не влияет.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Статья 50 EU AI Act обязывает помечать синтетический контент в машиночитаемом формате со 2 августа 2026. Для систем, бывших на рынке раньше, — до 2 декабря 2026. Штраф — до 15 млн евро или 3% мирового оборота (статья 99).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Главный миф — «Google видит метку Claude и понижает сайт». Технически невозможно: ключа у Google нет. Позиция Google с 2023 года — качество страницы, а не инструмент. Цифра «немаркированный текст выше на 5 позиций» — непроверенный слух. В юридических комментариях метку называют сигналом, а не доказательством.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Anthropic: лёгкое редактирование знак обычно оставляет. GPTZero публично отмечали, что бесплатные инструменты обходят даже более зрелый SynthID. На коротких фактических кусках знак ложится слабее.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Переход на ChatGPT — временное окно: метка построена, но выключена. Причины OpenAI: 30% пользователей в опросе, ложные срабатывания на текстах неносителей английского, обход через другую модель. Ближе к декабрьскому дедлайну маркировку могут включить.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Итог: метка не ретроактивна, поисковики её не читают и за неё не понижают, сторонние детекторы её не видят, глубокий рерайт её стирает. Реальная угроза трафику — тонкий шаблонный контент без пользы, а не выбор нейросети.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09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66928"/>
            <a:ext cx="82296" cy="82296"/>
          </a:xfrm>
          <a:prstGeom prst="rect">
            <a:avLst/>
          </a:prstGeom>
          <a:solidFill>
            <a:srgbClr val="FF3D2E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749808" y="45720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200" kern="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РАЗБОР · НЕЙРОСЕТИ И SEO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48640" y="6291072"/>
            <a:ext cx="11094415" cy="0"/>
          </a:xfrm>
          <a:prstGeom prst="line">
            <a:avLst/>
          </a:prstGeom>
          <a:noFill/>
          <a:ln w="9525">
            <a:solidFill>
              <a:srgbClr val="1C1D2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6382512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ВОДЯНЫЕ ЗНАКИ CLAUDE · АВТОБЛОГ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9814255" y="6382512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01 / 07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371600"/>
            <a:ext cx="67665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2000"/>
              </a:lnSpc>
              <a:buNone/>
            </a:pPr>
            <a:r>
              <a:rPr lang="en-US" sz="5400" dirty="0">
                <a:solidFill>
                  <a:srgbClr val="F4F6FA"/>
                </a:solidFill>
                <a:latin typeface="Golos Text SemiBold" pitchFamily="34" charset="0"/>
                <a:ea typeface="Golos Text SemiBold" pitchFamily="34" charset="-122"/>
                <a:cs typeface="Golos Text SemiBold" pitchFamily="34" charset="-120"/>
              </a:rPr>
              <a:t>Водяные знаки</a:t>
            </a:r>
            <a:endParaRPr lang="en-US" sz="5400" dirty="0"/>
          </a:p>
          <a:p>
            <a:pPr indent="0" marL="0">
              <a:lnSpc>
                <a:spcPct val="92000"/>
              </a:lnSpc>
              <a:buNone/>
            </a:pPr>
            <a:r>
              <a:rPr lang="en-US" sz="5400" dirty="0">
                <a:solidFill>
                  <a:srgbClr val="F4F6FA"/>
                </a:solidFill>
                <a:latin typeface="Golos Text SemiBold" pitchFamily="34" charset="0"/>
                <a:ea typeface="Golos Text SemiBold" pitchFamily="34" charset="-122"/>
                <a:cs typeface="Golos Text SemiBold" pitchFamily="34" charset="-120"/>
              </a:rPr>
              <a:t>Claude</a:t>
            </a:r>
            <a:endParaRPr lang="en-US" sz="54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3200400"/>
            <a:ext cx="6400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4F6FA"/>
                </a:solidFill>
                <a:latin typeface="Golos Text SemiBold" pitchFamily="34" charset="0"/>
                <a:ea typeface="Golos Text SemiBold" pitchFamily="34" charset="-122"/>
                <a:cs typeface="Golos Text SemiBold" pitchFamily="34" charset="-120"/>
              </a:rPr>
              <a:t>Что теперь видит детектор ИИ-текста в автоблоге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4297680"/>
            <a:ext cx="6035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8C8E9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Anthropic встроила в тексты новых моделей Claude невидимый статистический знак. Разбираем, как он устроен, кто его видит, спалится ли архив и стоит ли ради этого менять модель.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7635240" y="1417320"/>
            <a:ext cx="4007815" cy="4434840"/>
          </a:xfrm>
          <a:prstGeom prst="rect">
            <a:avLst/>
          </a:prstGeom>
          <a:solidFill>
            <a:srgbClr val="111319"/>
          </a:solidFill>
          <a:ln w="9525">
            <a:solidFill>
              <a:srgbClr val="1C1D2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955280" y="1691640"/>
            <a:ext cx="33677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7D6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02.08.2026</a:t>
            </a:r>
            <a:endParaRPr lang="en-US" sz="3000" dirty="0"/>
          </a:p>
        </p:txBody>
      </p:sp>
      <p:sp>
        <p:nvSpPr>
          <p:cNvPr id="12" name="Text 10"/>
          <p:cNvSpPr txBox="1"/>
          <p:nvPr/>
        </p:nvSpPr>
        <p:spPr>
          <a:xfrm>
            <a:off x="7955280" y="2286000"/>
            <a:ext cx="336773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8C8E9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старт маркировки в новых моделях Claude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7955280" y="2862072"/>
            <a:ext cx="3367735" cy="0"/>
          </a:xfrm>
          <a:prstGeom prst="line">
            <a:avLst/>
          </a:prstGeom>
          <a:noFill/>
          <a:ln w="9525">
            <a:solidFill>
              <a:srgbClr val="1C1D20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955280" y="3063240"/>
            <a:ext cx="33677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4F6F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7955280" y="3657600"/>
            <a:ext cx="336773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8C8E9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меток задним числом: старые тексты чистые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7955280" y="4233672"/>
            <a:ext cx="3367735" cy="0"/>
          </a:xfrm>
          <a:prstGeom prst="line">
            <a:avLst/>
          </a:prstGeom>
          <a:noFill/>
          <a:ln w="9525">
            <a:solidFill>
              <a:srgbClr val="1C1D20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955280" y="4434840"/>
            <a:ext cx="33677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4F6F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 ключ</a:t>
            </a:r>
            <a:endParaRPr lang="en-US" sz="3000" dirty="0"/>
          </a:p>
        </p:txBody>
      </p:sp>
      <p:sp>
        <p:nvSpPr>
          <p:cNvPr id="18" name="Text 16"/>
          <p:cNvSpPr txBox="1"/>
          <p:nvPr/>
        </p:nvSpPr>
        <p:spPr>
          <a:xfrm>
            <a:off x="7955280" y="5029200"/>
            <a:ext cx="336773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8C8E9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прочитать знак может только владелец ключа Anthropic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809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66928"/>
            <a:ext cx="82296" cy="82296"/>
          </a:xfrm>
          <a:prstGeom prst="rect">
            <a:avLst/>
          </a:prstGeom>
          <a:solidFill>
            <a:srgbClr val="FF3D2E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749808" y="45720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200" kern="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МЕХАНИКА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48640" y="6291072"/>
            <a:ext cx="11094415" cy="0"/>
          </a:xfrm>
          <a:prstGeom prst="line">
            <a:avLst/>
          </a:prstGeom>
          <a:noFill/>
          <a:ln w="9525">
            <a:solidFill>
              <a:srgbClr val="1C1D2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6382512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ВОДЯНЫЕ ЗНАКИ CLAUDE · АВТОБЛОГ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9814255" y="6382512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02 / 07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86868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200" dirty="0">
                <a:solidFill>
                  <a:srgbClr val="F4F6FA"/>
                </a:solidFill>
                <a:latin typeface="Golos Text SemiBold" pitchFamily="34" charset="0"/>
                <a:ea typeface="Golos Text SemiBold" pitchFamily="34" charset="-122"/>
                <a:cs typeface="Golos Text SemiBold" pitchFamily="34" charset="-120"/>
              </a:rPr>
              <a:t>Как устроен знак: сдвиг в выборе слов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160020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400" dirty="0">
                <a:solidFill>
                  <a:srgbClr val="8C8E9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Метод SynthID-Text (Google DeepMind, Nature, 2024), идея — Скотт Ааронсон, 2022. Для читателя текст не отличается от обычного.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48640" y="2331720"/>
            <a:ext cx="2567864" cy="2148840"/>
          </a:xfrm>
          <a:prstGeom prst="rect">
            <a:avLst/>
          </a:prstGeom>
          <a:solidFill>
            <a:srgbClr val="111319"/>
          </a:solidFill>
          <a:ln w="9525">
            <a:solidFill>
              <a:srgbClr val="1C1D20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25877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01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22960" y="2953512"/>
            <a:ext cx="2019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4F6FA"/>
                </a:solidFill>
                <a:latin typeface="Golos Text SemiBold" pitchFamily="34" charset="0"/>
                <a:ea typeface="Golos Text SemiBold" pitchFamily="34" charset="-122"/>
                <a:cs typeface="Golos Text SemiBold" pitchFamily="34" charset="-120"/>
              </a:rPr>
              <a:t>Контекст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822960" y="3429000"/>
            <a:ext cx="20192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C8E9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Модель берёт несколько предыдущих слов и секретный ключ Anthropic.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3153080" y="3406140"/>
            <a:ext cx="201168" cy="0"/>
          </a:xfrm>
          <a:prstGeom prst="line">
            <a:avLst/>
          </a:prstGeom>
          <a:noFill/>
          <a:ln w="12700">
            <a:solidFill>
              <a:srgbClr val="8C8E91"/>
            </a:solidFill>
            <a:prstDash val="solid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3390824" y="2331720"/>
            <a:ext cx="2567864" cy="2148840"/>
          </a:xfrm>
          <a:prstGeom prst="rect">
            <a:avLst/>
          </a:prstGeom>
          <a:solidFill>
            <a:srgbClr val="111319"/>
          </a:solidFill>
          <a:ln w="9525">
            <a:solidFill>
              <a:srgbClr val="1C1D20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3665144" y="25877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3665144" y="2953512"/>
            <a:ext cx="2019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4F6FA"/>
                </a:solidFill>
                <a:latin typeface="Golos Text SemiBold" pitchFamily="34" charset="0"/>
                <a:ea typeface="Golos Text SemiBold" pitchFamily="34" charset="-122"/>
                <a:cs typeface="Golos Text SemiBold" pitchFamily="34" charset="-120"/>
              </a:rPr>
              <a:t>Хеш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3665144" y="3429000"/>
            <a:ext cx="20192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C8E9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Их прогоняют через хеш-функцию и получают псевдослучайное число.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5995264" y="3406140"/>
            <a:ext cx="201168" cy="0"/>
          </a:xfrm>
          <a:prstGeom prst="line">
            <a:avLst/>
          </a:prstGeom>
          <a:noFill/>
          <a:ln w="12700">
            <a:solidFill>
              <a:srgbClr val="8C8E91"/>
            </a:solidFill>
            <a:prstDash val="solid"/>
            <a:tailEnd type="triangle"/>
          </a:ln>
        </p:spPr>
      </p:sp>
      <p:sp>
        <p:nvSpPr>
          <p:cNvPr id="19" name="Shape 17"/>
          <p:cNvSpPr/>
          <p:nvPr/>
        </p:nvSpPr>
        <p:spPr>
          <a:xfrm>
            <a:off x="6233008" y="2331720"/>
            <a:ext cx="2567864" cy="2148840"/>
          </a:xfrm>
          <a:prstGeom prst="rect">
            <a:avLst/>
          </a:prstGeom>
          <a:solidFill>
            <a:srgbClr val="111319"/>
          </a:solidFill>
          <a:ln w="9525">
            <a:solidFill>
              <a:srgbClr val="1C1D20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07328" y="25877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7D6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03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507328" y="2953512"/>
            <a:ext cx="2019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4F6FA"/>
                </a:solidFill>
                <a:latin typeface="Golos Text SemiBold" pitchFamily="34" charset="0"/>
                <a:ea typeface="Golos Text SemiBold" pitchFamily="34" charset="-122"/>
                <a:cs typeface="Golos Text SemiBold" pitchFamily="34" charset="-120"/>
              </a:rPr>
              <a:t>Сдвиг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6507328" y="3429000"/>
            <a:ext cx="20192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C8E9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Число чуть смещает выбор следующего слова к «удобным» вариантам.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8837447" y="3406140"/>
            <a:ext cx="201168" cy="0"/>
          </a:xfrm>
          <a:prstGeom prst="line">
            <a:avLst/>
          </a:prstGeom>
          <a:noFill/>
          <a:ln w="12700">
            <a:solidFill>
              <a:srgbClr val="8C8E91"/>
            </a:solidFill>
            <a:prstDash val="solid"/>
            <a:tailEnd type="triangle"/>
          </a:ln>
        </p:spPr>
      </p:sp>
      <p:sp>
        <p:nvSpPr>
          <p:cNvPr id="24" name="Shape 22"/>
          <p:cNvSpPr/>
          <p:nvPr/>
        </p:nvSpPr>
        <p:spPr>
          <a:xfrm>
            <a:off x="9075191" y="2331720"/>
            <a:ext cx="2567864" cy="2148840"/>
          </a:xfrm>
          <a:prstGeom prst="rect">
            <a:avLst/>
          </a:prstGeom>
          <a:solidFill>
            <a:srgbClr val="111319"/>
          </a:solidFill>
          <a:ln w="9525">
            <a:solidFill>
              <a:srgbClr val="1C1D20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9349511" y="25877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04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9349511" y="2953512"/>
            <a:ext cx="2019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4F6FA"/>
                </a:solidFill>
                <a:latin typeface="Golos Text SemiBold" pitchFamily="34" charset="0"/>
                <a:ea typeface="Golos Text SemiBold" pitchFamily="34" charset="-122"/>
                <a:cs typeface="Golos Text SemiBold" pitchFamily="34" charset="-120"/>
              </a:rPr>
              <a:t>Проверка</a:t>
            </a:r>
            <a:endParaRPr lang="en-US" sz="2000" dirty="0"/>
          </a:p>
        </p:txBody>
      </p:sp>
      <p:sp>
        <p:nvSpPr>
          <p:cNvPr id="27" name="Text 25"/>
          <p:cNvSpPr txBox="1"/>
          <p:nvPr/>
        </p:nvSpPr>
        <p:spPr>
          <a:xfrm>
            <a:off x="9349511" y="3429000"/>
            <a:ext cx="20192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C8E9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Детектор с тем же ключом считает долю «удобных» слов в готовом тексте.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548640" y="4800600"/>
            <a:ext cx="5410048" cy="1188720"/>
          </a:xfrm>
          <a:prstGeom prst="rect">
            <a:avLst/>
          </a:prstGeom>
          <a:solidFill>
            <a:srgbClr val="15171F"/>
          </a:solidFill>
          <a:ln w="9525">
            <a:solidFill>
              <a:srgbClr val="1C1D20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822960" y="50292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spc="150" kern="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ТЕКСТ</a:t>
            </a:r>
            <a:endParaRPr lang="en-US" sz="1100" dirty="0"/>
          </a:p>
        </p:txBody>
      </p:sp>
      <p:sp>
        <p:nvSpPr>
          <p:cNvPr id="30" name="Text 28"/>
          <p:cNvSpPr txBox="1"/>
          <p:nvPr/>
        </p:nvSpPr>
        <p:spPr>
          <a:xfrm>
            <a:off x="822960" y="5330952"/>
            <a:ext cx="48614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F4F6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Статистический знак вплетается в сам текст. Доступ к модели детектору не нужен — хватает ключа.</a:t>
            </a:r>
            <a:endParaRPr lang="en-US" sz="1350" dirty="0"/>
          </a:p>
        </p:txBody>
      </p:sp>
      <p:sp>
        <p:nvSpPr>
          <p:cNvPr id="31" name="Shape 29"/>
          <p:cNvSpPr/>
          <p:nvPr/>
        </p:nvSpPr>
        <p:spPr>
          <a:xfrm>
            <a:off x="6233008" y="4800600"/>
            <a:ext cx="5410048" cy="1188720"/>
          </a:xfrm>
          <a:prstGeom prst="rect">
            <a:avLst/>
          </a:prstGeom>
          <a:solidFill>
            <a:srgbClr val="15171F"/>
          </a:solidFill>
          <a:ln w="9525">
            <a:solidFill>
              <a:srgbClr val="1C1D20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6507328" y="50292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spc="150" kern="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КАРТИНКИ</a:t>
            </a:r>
            <a:endParaRPr lang="en-US" sz="1100" dirty="0"/>
          </a:p>
        </p:txBody>
      </p:sp>
      <p:sp>
        <p:nvSpPr>
          <p:cNvPr id="33" name="Text 31"/>
          <p:cNvSpPr txBox="1"/>
          <p:nvPr/>
        </p:nvSpPr>
        <p:spPr>
          <a:xfrm>
            <a:off x="6507328" y="5330952"/>
            <a:ext cx="48614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F4F6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 изображениям Claude крепятся подписанные метаданные о происхождении по стандарту C2PA.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809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66928"/>
            <a:ext cx="82296" cy="82296"/>
          </a:xfrm>
          <a:prstGeom prst="rect">
            <a:avLst/>
          </a:prstGeom>
          <a:solidFill>
            <a:srgbClr val="FF3D2E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749808" y="45720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200" kern="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РЕГУЛИРОВАНИЕ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48640" y="6291072"/>
            <a:ext cx="11094415" cy="0"/>
          </a:xfrm>
          <a:prstGeom prst="line">
            <a:avLst/>
          </a:prstGeom>
          <a:noFill/>
          <a:ln w="9525">
            <a:solidFill>
              <a:srgbClr val="1C1D2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6382512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ВОДЯНЫЕ ЗНАКИ CLAUDE · АВТОБЛОГ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9814255" y="6382512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03 / 07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86868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200" dirty="0">
                <a:solidFill>
                  <a:srgbClr val="F4F6FA"/>
                </a:solidFill>
                <a:latin typeface="Golos Text SemiBold" pitchFamily="34" charset="0"/>
                <a:ea typeface="Golos Text SemiBold" pitchFamily="34" charset="-122"/>
                <a:cs typeface="Golos Text SemiBold" pitchFamily="34" charset="-120"/>
              </a:rPr>
              <a:t>Почему сейчас: EU AI Act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1783080"/>
            <a:ext cx="51206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8C8E9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Статья 50 требует помечать ИИ-контент в машиночитаемом формате. Маркировку включили под давлением закона, а не по своей инициативе: под требование попали Google, OpenAI и Anthropic.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48640" y="3931920"/>
            <a:ext cx="5120640" cy="1783080"/>
          </a:xfrm>
          <a:prstGeom prst="rect">
            <a:avLst/>
          </a:prstGeom>
          <a:solidFill>
            <a:srgbClr val="15171F"/>
          </a:solidFill>
          <a:ln w="9525">
            <a:solidFill>
              <a:srgbClr val="1C1D20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41605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spc="150" kern="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ДЛЯ РУНЕТ-АВТОБЛОГА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822960" y="4507992"/>
            <a:ext cx="4572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400" dirty="0">
                <a:solidFill>
                  <a:srgbClr val="F4F6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Если сайт не таргетируется на Европу, это фоновый контекст, а не прямая угроза. Но из-за дедлайна метку включили крупные вендоры разом.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172200" y="1783080"/>
            <a:ext cx="2598268" cy="1828800"/>
          </a:xfrm>
          <a:prstGeom prst="rect">
            <a:avLst/>
          </a:prstGeom>
          <a:solidFill>
            <a:srgbClr val="111319"/>
          </a:solidFill>
          <a:ln w="9525">
            <a:solidFill>
              <a:srgbClr val="1C1D2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46520" y="2057400"/>
            <a:ext cx="20496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7D6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02.08.2026</a:t>
            </a:r>
            <a:endParaRPr lang="en-US" sz="2600" dirty="0"/>
          </a:p>
        </p:txBody>
      </p:sp>
      <p:sp>
        <p:nvSpPr>
          <p:cNvPr id="14" name="Text 12"/>
          <p:cNvSpPr txBox="1"/>
          <p:nvPr/>
        </p:nvSpPr>
        <p:spPr>
          <a:xfrm>
            <a:off x="6446520" y="2697480"/>
            <a:ext cx="204962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8C8E9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Новые модели Claude начали метить ответы водяным знаком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9044788" y="1783080"/>
            <a:ext cx="2598268" cy="1828800"/>
          </a:xfrm>
          <a:prstGeom prst="rect">
            <a:avLst/>
          </a:prstGeom>
          <a:solidFill>
            <a:srgbClr val="111319"/>
          </a:solidFill>
          <a:ln w="9525">
            <a:solidFill>
              <a:srgbClr val="1C1D20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9319108" y="2057400"/>
            <a:ext cx="20496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4F6F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02.12.2026</a:t>
            </a:r>
            <a:endParaRPr lang="en-US" sz="2600" dirty="0"/>
          </a:p>
        </p:txBody>
      </p:sp>
      <p:sp>
        <p:nvSpPr>
          <p:cNvPr id="17" name="Text 15"/>
          <p:cNvSpPr txBox="1"/>
          <p:nvPr/>
        </p:nvSpPr>
        <p:spPr>
          <a:xfrm>
            <a:off x="9319108" y="2697480"/>
            <a:ext cx="204962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8C8E9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Крайний срок машинной маркировки для систем, что были на рынке раньше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172200" y="3886200"/>
            <a:ext cx="2598268" cy="1828800"/>
          </a:xfrm>
          <a:prstGeom prst="rect">
            <a:avLst/>
          </a:prstGeom>
          <a:solidFill>
            <a:srgbClr val="111319"/>
          </a:solidFill>
          <a:ln w="9525">
            <a:solidFill>
              <a:srgbClr val="1C1D20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446520" y="4160520"/>
            <a:ext cx="20496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4F6F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€15 млн</a:t>
            </a:r>
            <a:endParaRPr lang="en-US" sz="2600" dirty="0"/>
          </a:p>
        </p:txBody>
      </p:sp>
      <p:sp>
        <p:nvSpPr>
          <p:cNvPr id="20" name="Text 18"/>
          <p:cNvSpPr txBox="1"/>
          <p:nvPr/>
        </p:nvSpPr>
        <p:spPr>
          <a:xfrm>
            <a:off x="6446520" y="4800600"/>
            <a:ext cx="204962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8C8E9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Или 3% мирового оборота — предельный штраф (ст. 99), что больше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9044788" y="3886200"/>
            <a:ext cx="2598268" cy="1828800"/>
          </a:xfrm>
          <a:prstGeom prst="rect">
            <a:avLst/>
          </a:prstGeom>
          <a:solidFill>
            <a:srgbClr val="111319"/>
          </a:solidFill>
          <a:ln w="9525">
            <a:solidFill>
              <a:srgbClr val="1C1D20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9319108" y="4160520"/>
            <a:ext cx="20496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4F6F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~190</a:t>
            </a:r>
            <a:endParaRPr lang="en-US" sz="2600" dirty="0"/>
          </a:p>
        </p:txBody>
      </p:sp>
      <p:sp>
        <p:nvSpPr>
          <p:cNvPr id="23" name="Text 21"/>
          <p:cNvSpPr txBox="1"/>
          <p:nvPr/>
        </p:nvSpPr>
        <p:spPr>
          <a:xfrm>
            <a:off x="9319108" y="4800600"/>
            <a:ext cx="204962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8C8E9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Компаний, включая Anthropic, подписали кодекс практик ЕС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809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66928"/>
            <a:ext cx="82296" cy="82296"/>
          </a:xfrm>
          <a:prstGeom prst="rect">
            <a:avLst/>
          </a:prstGeom>
          <a:solidFill>
            <a:srgbClr val="FF3D2E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749808" y="45720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200" kern="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КТО ВИДИТ МЕТКУ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48640" y="6291072"/>
            <a:ext cx="11094415" cy="0"/>
          </a:xfrm>
          <a:prstGeom prst="line">
            <a:avLst/>
          </a:prstGeom>
          <a:noFill/>
          <a:ln w="9525">
            <a:solidFill>
              <a:srgbClr val="1C1D2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6382512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ВОДЯНЫЕ ЗНАКИ CLAUDE · АВТОБЛОГ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9814255" y="6382512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04 / 07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86868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200" dirty="0">
                <a:solidFill>
                  <a:srgbClr val="F4F6FA"/>
                </a:solidFill>
                <a:latin typeface="Golos Text SemiBold" pitchFamily="34" charset="0"/>
                <a:ea typeface="Golos Text SemiBold" pitchFamily="34" charset="-122"/>
                <a:cs typeface="Golos Text SemiBold" pitchFamily="34" charset="-120"/>
              </a:rPr>
              <a:t>Поисковики и детекторы метку не читают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1892808"/>
            <a:ext cx="21488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F4F6FA"/>
                </a:solidFill>
                <a:latin typeface="Golos Text SemiBold" pitchFamily="34" charset="0"/>
                <a:ea typeface="Golos Text SemiBold" pitchFamily="34" charset="-122"/>
                <a:cs typeface="Golos Text SemiBold" pitchFamily="34" charset="-120"/>
              </a:rPr>
              <a:t>Anthropic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2880360" y="1892808"/>
            <a:ext cx="13258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spc="100" kern="0" dirty="0">
                <a:solidFill>
                  <a:srgbClr val="FF7D6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ВИДИТ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4206240" y="1892808"/>
            <a:ext cx="35661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C8E9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Единственный владелец секретного ключа проверки.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770632"/>
            <a:ext cx="7223760" cy="0"/>
          </a:xfrm>
          <a:prstGeom prst="line">
            <a:avLst/>
          </a:prstGeom>
          <a:noFill/>
          <a:ln w="9525">
            <a:solidFill>
              <a:srgbClr val="1C1D20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48640" y="2880360"/>
            <a:ext cx="21488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F4F6FA"/>
                </a:solidFill>
                <a:latin typeface="Golos Text SemiBold" pitchFamily="34" charset="0"/>
                <a:ea typeface="Golos Text SemiBold" pitchFamily="34" charset="-122"/>
                <a:cs typeface="Golos Text SemiBold" pitchFamily="34" charset="-120"/>
              </a:rPr>
              <a:t>Google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2880360" y="2880360"/>
            <a:ext cx="13258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spc="100" kern="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НЕ ЧИТАЕТ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4206240" y="2880360"/>
            <a:ext cx="35661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C8E9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Ключа нет. Свой SynthID из Gemini за ~2 года не сделал фактором ранжирования.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548640" y="3758184"/>
            <a:ext cx="7223760" cy="0"/>
          </a:xfrm>
          <a:prstGeom prst="line">
            <a:avLst/>
          </a:prstGeom>
          <a:noFill/>
          <a:ln w="9525">
            <a:solidFill>
              <a:srgbClr val="1C1D20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48640" y="3867912"/>
            <a:ext cx="21488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F4F6FA"/>
                </a:solidFill>
                <a:latin typeface="Golos Text SemiBold" pitchFamily="34" charset="0"/>
                <a:ea typeface="Golos Text SemiBold" pitchFamily="34" charset="-122"/>
                <a:cs typeface="Golos Text SemiBold" pitchFamily="34" charset="-120"/>
              </a:rPr>
              <a:t>Яндекс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2880360" y="3867912"/>
            <a:ext cx="13258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spc="100" kern="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НЕТ ДАННЫХ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4206240" y="3867912"/>
            <a:ext cx="35661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C8E9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Публичных заявлений нет — открытый вопрос, а не подтверждённое «нет».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548640" y="4745736"/>
            <a:ext cx="7223760" cy="0"/>
          </a:xfrm>
          <a:prstGeom prst="line">
            <a:avLst/>
          </a:prstGeom>
          <a:noFill/>
          <a:ln w="9525">
            <a:solidFill>
              <a:srgbClr val="1C1D20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548640" y="4855464"/>
            <a:ext cx="21488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F4F6FA"/>
                </a:solidFill>
                <a:latin typeface="Golos Text SemiBold" pitchFamily="34" charset="0"/>
                <a:ea typeface="Golos Text SemiBold" pitchFamily="34" charset="-122"/>
                <a:cs typeface="Golos Text SemiBold" pitchFamily="34" charset="-120"/>
              </a:rPr>
              <a:t>GPTZero, Originality.ai, Turnitin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2880360" y="4855464"/>
            <a:ext cx="13258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spc="100" kern="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НЕ ВИДЯТ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4206240" y="4855464"/>
            <a:ext cx="35661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C8E9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Ищут не метку, а машинный стиль: ровный ритм, предсказуемые формулировки.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8229600" y="1783080"/>
            <a:ext cx="3413455" cy="1874520"/>
          </a:xfrm>
          <a:prstGeom prst="rect">
            <a:avLst/>
          </a:prstGeom>
          <a:solidFill>
            <a:srgbClr val="111319"/>
          </a:solidFill>
          <a:ln w="9525">
            <a:solidFill>
              <a:srgbClr val="1C1D20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503920" y="20116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spc="150" kern="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АРХИВ</a:t>
            </a:r>
            <a:endParaRPr lang="en-US" sz="1100" dirty="0"/>
          </a:p>
        </p:txBody>
      </p:sp>
      <p:sp>
        <p:nvSpPr>
          <p:cNvPr id="25" name="Text 23"/>
          <p:cNvSpPr txBox="1"/>
          <p:nvPr/>
        </p:nvSpPr>
        <p:spPr>
          <a:xfrm>
            <a:off x="8503920" y="2359152"/>
            <a:ext cx="286481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F4F6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Тексты до 02.08.2026 метки не несут. Добавить её постфактум нельзя — перегенерировать архив незачем.</a:t>
            </a:r>
            <a:endParaRPr lang="en-US" sz="1350" dirty="0"/>
          </a:p>
        </p:txBody>
      </p:sp>
      <p:sp>
        <p:nvSpPr>
          <p:cNvPr id="26" name="Shape 24"/>
          <p:cNvSpPr/>
          <p:nvPr/>
        </p:nvSpPr>
        <p:spPr>
          <a:xfrm>
            <a:off x="8229600" y="3931920"/>
            <a:ext cx="3413455" cy="1874520"/>
          </a:xfrm>
          <a:prstGeom prst="rect">
            <a:avLst/>
          </a:prstGeom>
          <a:solidFill>
            <a:srgbClr val="111319"/>
          </a:solidFill>
          <a:ln w="9525">
            <a:solidFill>
              <a:srgbClr val="1C1D20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8503920" y="41605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spc="150" kern="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ЧТО ДОКАЗЫВАЕТ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8503920" y="4507992"/>
            <a:ext cx="286481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F4F6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Только факт участия Claude — не масштаб. «Написал всё» и «поправил абзац» метка не различает.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809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66928"/>
            <a:ext cx="82296" cy="82296"/>
          </a:xfrm>
          <a:prstGeom prst="rect">
            <a:avLst/>
          </a:prstGeom>
          <a:solidFill>
            <a:srgbClr val="FF3D2E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749808" y="45720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200" kern="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УСТОЙЧИВОСТЬ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48640" y="6291072"/>
            <a:ext cx="11094415" cy="0"/>
          </a:xfrm>
          <a:prstGeom prst="line">
            <a:avLst/>
          </a:prstGeom>
          <a:noFill/>
          <a:ln w="9525">
            <a:solidFill>
              <a:srgbClr val="1C1D2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6382512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ВОДЯНЫЕ ЗНАКИ CLAUDE · АВТОБЛОГ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9814255" y="6382512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05 / 07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86868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200" dirty="0">
                <a:solidFill>
                  <a:srgbClr val="F4F6FA"/>
                </a:solidFill>
                <a:latin typeface="Golos Text SemiBold" pitchFamily="34" charset="0"/>
                <a:ea typeface="Golos Text SemiBold" pitchFamily="34" charset="-122"/>
                <a:cs typeface="Golos Text SemiBold" pitchFamily="34" charset="-120"/>
              </a:rPr>
              <a:t>Правка метку не снимает, рерайт — стирает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731520" y="2331720"/>
            <a:ext cx="10728655" cy="0"/>
          </a:xfrm>
          <a:prstGeom prst="line">
            <a:avLst/>
          </a:prstGeom>
          <a:noFill/>
          <a:ln w="12700">
            <a:solidFill>
              <a:srgbClr val="8C8E91"/>
            </a:solidFill>
            <a:prstDash val="solid"/>
            <a:tailEnd type="triangle"/>
          </a:ln>
        </p:spPr>
      </p:sp>
      <p:sp>
        <p:nvSpPr>
          <p:cNvPr id="9" name="Text 7"/>
          <p:cNvSpPr txBox="1"/>
          <p:nvPr/>
        </p:nvSpPr>
        <p:spPr>
          <a:xfrm>
            <a:off x="731520" y="187452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spc="150" kern="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МЕНЬШЕ ПРАВОК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8716975" y="187452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spc="150" kern="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БОЛЬШЕ ПРАВОК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758952" y="2267712"/>
            <a:ext cx="128016" cy="128016"/>
          </a:xfrm>
          <a:prstGeom prst="ellipse">
            <a:avLst/>
          </a:prstGeom>
          <a:solidFill>
            <a:srgbClr val="08090C"/>
          </a:solidFill>
          <a:ln w="12700">
            <a:solidFill>
              <a:srgbClr val="8C8E9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48640" y="2743200"/>
            <a:ext cx="2567864" cy="1920240"/>
          </a:xfrm>
          <a:prstGeom prst="rect">
            <a:avLst/>
          </a:prstGeom>
          <a:solidFill>
            <a:srgbClr val="111319"/>
          </a:solidFill>
          <a:ln w="9525">
            <a:solidFill>
              <a:srgbClr val="1C1D2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2999232"/>
            <a:ext cx="20192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spc="100" kern="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МЕТКА ДЕРЖИТСЯ</a:t>
            </a:r>
            <a:endParaRPr lang="en-US" sz="105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3337560"/>
            <a:ext cx="2019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4F6FA"/>
                </a:solidFill>
                <a:latin typeface="Golos Text SemiBold" pitchFamily="34" charset="0"/>
                <a:ea typeface="Golos Text SemiBold" pitchFamily="34" charset="-122"/>
                <a:cs typeface="Golos Text SemiBold" pitchFamily="34" charset="-120"/>
              </a:rPr>
              <a:t>Лёгкая правка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822960" y="3794760"/>
            <a:ext cx="201922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8C8E9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Скопировали ответ и слегка поправили — знак на месте.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3601136" y="2267712"/>
            <a:ext cx="128016" cy="128016"/>
          </a:xfrm>
          <a:prstGeom prst="ellipse">
            <a:avLst/>
          </a:prstGeom>
          <a:solidFill>
            <a:srgbClr val="08090C"/>
          </a:solidFill>
          <a:ln w="12700">
            <a:solidFill>
              <a:srgbClr val="8C8E9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390824" y="2743200"/>
            <a:ext cx="2567864" cy="1920240"/>
          </a:xfrm>
          <a:prstGeom prst="rect">
            <a:avLst/>
          </a:prstGeom>
          <a:solidFill>
            <a:srgbClr val="111319"/>
          </a:solidFill>
          <a:ln w="9525">
            <a:solidFill>
              <a:srgbClr val="1C1D2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665144" y="2999232"/>
            <a:ext cx="20192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spc="100" kern="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СЛАБЕЕТ</a:t>
            </a:r>
            <a:endParaRPr lang="en-US" sz="1050" dirty="0"/>
          </a:p>
        </p:txBody>
      </p:sp>
      <p:sp>
        <p:nvSpPr>
          <p:cNvPr id="19" name="Text 17"/>
          <p:cNvSpPr txBox="1"/>
          <p:nvPr/>
        </p:nvSpPr>
        <p:spPr>
          <a:xfrm>
            <a:off x="3665144" y="3337560"/>
            <a:ext cx="2019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4F6FA"/>
                </a:solidFill>
                <a:latin typeface="Golos Text SemiBold" pitchFamily="34" charset="0"/>
                <a:ea typeface="Golos Text SemiBold" pitchFamily="34" charset="-122"/>
                <a:cs typeface="Golos Text SemiBold" pitchFamily="34" charset="-120"/>
              </a:rPr>
              <a:t>Перевод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3665144" y="3794760"/>
            <a:ext cx="201922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8C8E9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Перевод заново перебирает слова другой моделью.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43320" y="2267712"/>
            <a:ext cx="128016" cy="128016"/>
          </a:xfrm>
          <a:prstGeom prst="ellipse">
            <a:avLst/>
          </a:prstGeom>
          <a:solidFill>
            <a:srgbClr val="08090C"/>
          </a:solidFill>
          <a:ln w="12700">
            <a:solidFill>
              <a:srgbClr val="8C8E91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33008" y="2743200"/>
            <a:ext cx="2567864" cy="1920240"/>
          </a:xfrm>
          <a:prstGeom prst="rect">
            <a:avLst/>
          </a:prstGeom>
          <a:solidFill>
            <a:srgbClr val="111319"/>
          </a:solidFill>
          <a:ln w="9525">
            <a:solidFill>
              <a:srgbClr val="1C1D20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507328" y="2999232"/>
            <a:ext cx="20192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spc="100" kern="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РЕЗКО СЛАБЕЕТ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6507328" y="3337560"/>
            <a:ext cx="2019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4F6FA"/>
                </a:solidFill>
                <a:latin typeface="Golos Text SemiBold" pitchFamily="34" charset="0"/>
                <a:ea typeface="Golos Text SemiBold" pitchFamily="34" charset="-122"/>
                <a:cs typeface="Golos Text SemiBold" pitchFamily="34" charset="-120"/>
              </a:rPr>
              <a:t>Перефраз</a:t>
            </a:r>
            <a:endParaRPr lang="en-US" sz="1700" dirty="0"/>
          </a:p>
        </p:txBody>
      </p:sp>
      <p:sp>
        <p:nvSpPr>
          <p:cNvPr id="25" name="Text 23"/>
          <p:cNvSpPr txBox="1"/>
          <p:nvPr/>
        </p:nvSpPr>
        <p:spPr>
          <a:xfrm>
            <a:off x="6507328" y="3794760"/>
            <a:ext cx="201922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8C8E9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Прогон через другую модель резко снижает шанс найти знак.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9285503" y="2267712"/>
            <a:ext cx="128016" cy="128016"/>
          </a:xfrm>
          <a:prstGeom prst="ellipse">
            <a:avLst/>
          </a:prstGeom>
          <a:solidFill>
            <a:srgbClr val="FF3D2E"/>
          </a:solidFill>
          <a:ln w="12700">
            <a:solidFill>
              <a:srgbClr val="FF3D2E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075191" y="2743200"/>
            <a:ext cx="2567864" cy="1920240"/>
          </a:xfrm>
          <a:prstGeom prst="rect">
            <a:avLst/>
          </a:prstGeom>
          <a:solidFill>
            <a:srgbClr val="111319"/>
          </a:solidFill>
          <a:ln w="9525">
            <a:solidFill>
              <a:srgbClr val="1C1D20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9349511" y="2999232"/>
            <a:ext cx="20192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spc="100" kern="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СТИРАЕТСЯ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9349511" y="3337560"/>
            <a:ext cx="2019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4F6FA"/>
                </a:solidFill>
                <a:latin typeface="Golos Text SemiBold" pitchFamily="34" charset="0"/>
                <a:ea typeface="Golos Text SemiBold" pitchFamily="34" charset="-122"/>
                <a:cs typeface="Golos Text SemiBold" pitchFamily="34" charset="-120"/>
              </a:rPr>
              <a:t>Полный рерайт</a:t>
            </a:r>
            <a:endParaRPr lang="en-US" sz="1700" dirty="0"/>
          </a:p>
        </p:txBody>
      </p:sp>
      <p:sp>
        <p:nvSpPr>
          <p:cNvPr id="30" name="Text 28"/>
          <p:cNvSpPr txBox="1"/>
          <p:nvPr/>
        </p:nvSpPr>
        <p:spPr>
          <a:xfrm>
            <a:off x="9349511" y="3794760"/>
            <a:ext cx="201922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8C8E9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Заменено практически каждое слово — знака почти наверняка нет.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548640" y="4937760"/>
            <a:ext cx="11094415" cy="1005840"/>
          </a:xfrm>
          <a:prstGeom prst="rect">
            <a:avLst/>
          </a:prstGeom>
          <a:solidFill>
            <a:srgbClr val="15171F"/>
          </a:solidFill>
          <a:ln w="9525">
            <a:solidFill>
              <a:srgbClr val="1C1D20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822960" y="4937760"/>
            <a:ext cx="1645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spc="150" kern="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ОБХОДЧИКИ</a:t>
            </a:r>
            <a:endParaRPr lang="en-US" sz="1100" dirty="0"/>
          </a:p>
        </p:txBody>
      </p:sp>
      <p:sp>
        <p:nvSpPr>
          <p:cNvPr id="33" name="Text 31"/>
          <p:cNvSpPr txBox="1"/>
          <p:nvPr/>
        </p:nvSpPr>
        <p:spPr>
          <a:xfrm>
            <a:off x="2560320" y="4937760"/>
            <a:ext cx="8808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F4F6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Лишний прогон, хуже читаемость, результат не гарантируют сами авторы. Силы уходят на обман счётчика вместо качества текста, которое влияет и на заказчика, и на выдачу.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809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66928"/>
            <a:ext cx="82296" cy="82296"/>
          </a:xfrm>
          <a:prstGeom prst="rect">
            <a:avLst/>
          </a:prstGeom>
          <a:solidFill>
            <a:srgbClr val="FF3D2E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749808" y="45720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200" kern="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ВЫБОР МОДЕЛИ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48640" y="6291072"/>
            <a:ext cx="11094415" cy="0"/>
          </a:xfrm>
          <a:prstGeom prst="line">
            <a:avLst/>
          </a:prstGeom>
          <a:noFill/>
          <a:ln w="9525">
            <a:solidFill>
              <a:srgbClr val="1C1D2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6382512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ВОДЯНЫЕ ЗНАКИ CLAUDE · АВТОБЛОГ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9814255" y="6382512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06 / 07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86868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200" dirty="0">
                <a:solidFill>
                  <a:srgbClr val="F4F6FA"/>
                </a:solidFill>
                <a:latin typeface="Golos Text SemiBold" pitchFamily="34" charset="0"/>
                <a:ea typeface="Golos Text SemiBold" pitchFamily="34" charset="-122"/>
                <a:cs typeface="Golos Text SemiBold" pitchFamily="34" charset="-120"/>
              </a:rPr>
              <a:t>Сменить модель? Метка есть почти у всех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548640" y="1783080"/>
            <a:ext cx="3515258" cy="2606040"/>
          </a:xfrm>
          <a:prstGeom prst="rect">
            <a:avLst/>
          </a:prstGeom>
          <a:solidFill>
            <a:srgbClr val="111319"/>
          </a:solidFill>
          <a:ln w="9525">
            <a:solidFill>
              <a:srgbClr val="1C1D2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68680" y="2057400"/>
            <a:ext cx="28751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4F6FA"/>
                </a:solidFill>
                <a:latin typeface="Golos Text SemiBold" pitchFamily="34" charset="0"/>
                <a:ea typeface="Golos Text SemiBold" pitchFamily="34" charset="-122"/>
                <a:cs typeface="Golos Text SemiBold" pitchFamily="34" charset="-120"/>
              </a:rPr>
              <a:t>Claude</a:t>
            </a:r>
            <a:endParaRPr 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65176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spc="100" kern="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МЕТИТ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2468880" y="2651760"/>
            <a:ext cx="12749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с 02.08.2026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68680" y="3063240"/>
            <a:ext cx="2875178" cy="0"/>
          </a:xfrm>
          <a:prstGeom prst="line">
            <a:avLst/>
          </a:prstGeom>
          <a:noFill/>
          <a:ln w="9525">
            <a:solidFill>
              <a:srgbClr val="1C1D2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68680" y="3246120"/>
            <a:ext cx="287517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8C8E9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Статистический знак в тексте и C2PA для картинок. Работает не задним числом.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338218" y="1783080"/>
            <a:ext cx="3515258" cy="2606040"/>
          </a:xfrm>
          <a:prstGeom prst="rect">
            <a:avLst/>
          </a:prstGeom>
          <a:solidFill>
            <a:srgbClr val="111319"/>
          </a:solidFill>
          <a:ln w="9525">
            <a:solidFill>
              <a:srgbClr val="1C1D20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658258" y="2057400"/>
            <a:ext cx="28751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4F6FA"/>
                </a:solidFill>
                <a:latin typeface="Golos Text SemiBold" pitchFamily="34" charset="0"/>
                <a:ea typeface="Golos Text SemiBold" pitchFamily="34" charset="-122"/>
                <a:cs typeface="Golos Text SemiBold" pitchFamily="34" charset="-120"/>
              </a:rPr>
              <a:t>Gemini</a:t>
            </a:r>
            <a:endParaRPr lang="en-US" sz="2400" dirty="0"/>
          </a:p>
        </p:txBody>
      </p:sp>
      <p:sp>
        <p:nvSpPr>
          <p:cNvPr id="16" name="Text 14"/>
          <p:cNvSpPr txBox="1"/>
          <p:nvPr/>
        </p:nvSpPr>
        <p:spPr>
          <a:xfrm>
            <a:off x="4658258" y="265176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spc="100" kern="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МЕТИТ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6258458" y="2651760"/>
            <a:ext cx="12749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с ~2024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4658258" y="3063240"/>
            <a:ext cx="2875178" cy="0"/>
          </a:xfrm>
          <a:prstGeom prst="line">
            <a:avLst/>
          </a:prstGeom>
          <a:noFill/>
          <a:ln w="9525">
            <a:solidFill>
              <a:srgbClr val="1C1D20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658258" y="3246120"/>
            <a:ext cx="287517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8C8E9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SynthID крутится в проде дольше и зрелее, чем у Claude. Уход на Gemini от метки не спасает.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8127797" y="1783080"/>
            <a:ext cx="3515258" cy="2606040"/>
          </a:xfrm>
          <a:prstGeom prst="rect">
            <a:avLst/>
          </a:prstGeom>
          <a:solidFill>
            <a:srgbClr val="111319"/>
          </a:solidFill>
          <a:ln w="9525">
            <a:solidFill>
              <a:srgbClr val="1C1D20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447837" y="2057400"/>
            <a:ext cx="28751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4F6FA"/>
                </a:solidFill>
                <a:latin typeface="Golos Text SemiBold" pitchFamily="34" charset="0"/>
                <a:ea typeface="Golos Text SemiBold" pitchFamily="34" charset="-122"/>
                <a:cs typeface="Golos Text SemiBold" pitchFamily="34" charset="-120"/>
              </a:rPr>
              <a:t>ChatGPT</a:t>
            </a:r>
            <a:endParaRPr lang="en-US" sz="2400" dirty="0"/>
          </a:p>
        </p:txBody>
      </p:sp>
      <p:sp>
        <p:nvSpPr>
          <p:cNvPr id="22" name="Text 20"/>
          <p:cNvSpPr txBox="1"/>
          <p:nvPr/>
        </p:nvSpPr>
        <p:spPr>
          <a:xfrm>
            <a:off x="8447837" y="265176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spc="100" kern="0" dirty="0">
                <a:solidFill>
                  <a:srgbClr val="FF7D6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ПОКА НЕТ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10048037" y="2651760"/>
            <a:ext cx="12749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осень 2026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8447837" y="3063240"/>
            <a:ext cx="2875178" cy="0"/>
          </a:xfrm>
          <a:prstGeom prst="line">
            <a:avLst/>
          </a:prstGeom>
          <a:noFill/>
          <a:ln w="9525">
            <a:solidFill>
              <a:srgbClr val="1C1D20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8447837" y="3246120"/>
            <a:ext cx="287517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8C8E9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Технология готова, но не включена. OpenAI подписала тот же кодекс ЕС — может включить в любой момент.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4663440"/>
            <a:ext cx="4754880" cy="1280160"/>
          </a:xfrm>
          <a:prstGeom prst="rect">
            <a:avLst/>
          </a:prstGeom>
          <a:solidFill>
            <a:srgbClr val="15171F"/>
          </a:solidFill>
          <a:ln w="9525">
            <a:solidFill>
              <a:srgbClr val="1C1D20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822960" y="4663440"/>
            <a:ext cx="1371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4F6F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~30%</a:t>
            </a:r>
            <a:endParaRPr lang="en-US" sz="2600" dirty="0"/>
          </a:p>
        </p:txBody>
      </p:sp>
      <p:sp>
        <p:nvSpPr>
          <p:cNvPr id="28" name="Text 26"/>
          <p:cNvSpPr txBox="1"/>
          <p:nvPr/>
        </p:nvSpPr>
        <p:spPr>
          <a:xfrm>
            <a:off x="2240280" y="4663440"/>
            <a:ext cx="2834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8C8E9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пользователей ChatGPT в опросе OpenAI стали бы реже пользоваться продуктом с меткой</a:t>
            </a:r>
            <a:endParaRPr lang="en-US" sz="1250" dirty="0"/>
          </a:p>
        </p:txBody>
      </p:sp>
      <p:sp>
        <p:nvSpPr>
          <p:cNvPr id="29" name="Shape 27"/>
          <p:cNvSpPr/>
          <p:nvPr/>
        </p:nvSpPr>
        <p:spPr>
          <a:xfrm>
            <a:off x="5577840" y="4663440"/>
            <a:ext cx="6065215" cy="1280160"/>
          </a:xfrm>
          <a:prstGeom prst="rect">
            <a:avLst/>
          </a:prstGeom>
          <a:solidFill>
            <a:srgbClr val="15171F"/>
          </a:solidFill>
          <a:ln w="9525">
            <a:solidFill>
              <a:srgbClr val="1C1D20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5852160" y="4663440"/>
            <a:ext cx="551657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F4F6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Смена модели не закрывает главную угрозу: стилистические детекторы вроде GPTZero и Originality.ai ловят машинный стиль у любой модели.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809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66928"/>
            <a:ext cx="82296" cy="82296"/>
          </a:xfrm>
          <a:prstGeom prst="rect">
            <a:avLst/>
          </a:prstGeom>
          <a:solidFill>
            <a:srgbClr val="FF3D2E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749808" y="45720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200" kern="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ЧТО ДЕЛАТЬ СЕЙЧАС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48640" y="6291072"/>
            <a:ext cx="11094415" cy="0"/>
          </a:xfrm>
          <a:prstGeom prst="line">
            <a:avLst/>
          </a:prstGeom>
          <a:noFill/>
          <a:ln w="9525">
            <a:solidFill>
              <a:srgbClr val="1C1D2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6382512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ВОДЯНЫЕ ЗНАКИ CLAUDE · АВТОБЛОГ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9814255" y="6382512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07 / 07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86868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200" dirty="0">
                <a:solidFill>
                  <a:srgbClr val="F4F6FA"/>
                </a:solidFill>
                <a:latin typeface="Golos Text SemiBold" pitchFamily="34" charset="0"/>
                <a:ea typeface="Golos Text SemiBold" pitchFamily="34" charset="-122"/>
                <a:cs typeface="Golos Text SemiBold" pitchFamily="34" charset="-120"/>
              </a:rPr>
              <a:t>Срочных действий нет: шесть спокойных шагов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548640" y="1783080"/>
            <a:ext cx="3515258" cy="1691640"/>
          </a:xfrm>
          <a:prstGeom prst="rect">
            <a:avLst/>
          </a:prstGeom>
          <a:solidFill>
            <a:srgbClr val="111319"/>
          </a:solidFill>
          <a:ln w="9525">
            <a:solidFill>
              <a:srgbClr val="1C1D2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201168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01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2331720"/>
            <a:ext cx="29666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4F6FA"/>
                </a:solidFill>
                <a:latin typeface="Golos Text SemiBold" pitchFamily="34" charset="0"/>
                <a:ea typeface="Golos Text SemiBold" pitchFamily="34" charset="-122"/>
                <a:cs typeface="Golos Text SemiBold" pitchFamily="34" charset="-120"/>
              </a:rPr>
              <a:t>Не трогайте архив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822960" y="2724912"/>
            <a:ext cx="296661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8C8E9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Тексты до 02.08.2026 метки не несут — перегенерировать незачем.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338218" y="1783080"/>
            <a:ext cx="3515258" cy="1691640"/>
          </a:xfrm>
          <a:prstGeom prst="rect">
            <a:avLst/>
          </a:prstGeom>
          <a:solidFill>
            <a:srgbClr val="111319"/>
          </a:solidFill>
          <a:ln w="9525">
            <a:solidFill>
              <a:srgbClr val="1C1D2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612538" y="201168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02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4612538" y="2331720"/>
            <a:ext cx="29666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4F6FA"/>
                </a:solidFill>
                <a:latin typeface="Golos Text SemiBold" pitchFamily="34" charset="0"/>
                <a:ea typeface="Golos Text SemiBold" pitchFamily="34" charset="-122"/>
                <a:cs typeface="Golos Text SemiBold" pitchFamily="34" charset="-120"/>
              </a:rPr>
              <a:t>Знайте, метит ли модель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4612538" y="2724912"/>
            <a:ext cx="296661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8C8E9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Claude — с августа 2026, Gemini — давно, ChatGPT — пока нет.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127797" y="1783080"/>
            <a:ext cx="3515258" cy="1691640"/>
          </a:xfrm>
          <a:prstGeom prst="rect">
            <a:avLst/>
          </a:prstGeom>
          <a:solidFill>
            <a:srgbClr val="111319"/>
          </a:solidFill>
          <a:ln w="9525">
            <a:solidFill>
              <a:srgbClr val="1C1D20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402117" y="201168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03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8402117" y="2331720"/>
            <a:ext cx="29666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4F6FA"/>
                </a:solidFill>
                <a:latin typeface="Golos Text SemiBold" pitchFamily="34" charset="0"/>
                <a:ea typeface="Golos Text SemiBold" pitchFamily="34" charset="-122"/>
                <a:cs typeface="Golos Text SemiBold" pitchFamily="34" charset="-120"/>
              </a:rPr>
              <a:t>Не меняйте модель наугад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8402117" y="2724912"/>
            <a:ext cx="296661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8C8E9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Стилистический детектор всё равно ловит машинный стиль.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548640" y="3749040"/>
            <a:ext cx="3515258" cy="1691640"/>
          </a:xfrm>
          <a:prstGeom prst="rect">
            <a:avLst/>
          </a:prstGeom>
          <a:solidFill>
            <a:srgbClr val="111319"/>
          </a:solidFill>
          <a:ln w="9525">
            <a:solidFill>
              <a:srgbClr val="1C1D20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22960" y="397764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04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822960" y="4297680"/>
            <a:ext cx="29666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4F6FA"/>
                </a:solidFill>
                <a:latin typeface="Golos Text SemiBold" pitchFamily="34" charset="0"/>
                <a:ea typeface="Golos Text SemiBold" pitchFamily="34" charset="-122"/>
                <a:cs typeface="Golos Text SemiBold" pitchFamily="34" charset="-120"/>
              </a:rPr>
              <a:t>Вкладывайтесь в ценность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822960" y="4690872"/>
            <a:ext cx="296661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8C8E9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Свой кейс, цифра и пример защищают и от детектора, и от штрафа выдачи.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4338218" y="3749040"/>
            <a:ext cx="3515258" cy="1691640"/>
          </a:xfrm>
          <a:prstGeom prst="rect">
            <a:avLst/>
          </a:prstGeom>
          <a:solidFill>
            <a:srgbClr val="111319"/>
          </a:solidFill>
          <a:ln w="9525">
            <a:solidFill>
              <a:srgbClr val="1C1D20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4612538" y="397764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05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4612538" y="4297680"/>
            <a:ext cx="29666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4F6FA"/>
                </a:solidFill>
                <a:latin typeface="Golos Text SemiBold" pitchFamily="34" charset="0"/>
                <a:ea typeface="Golos Text SemiBold" pitchFamily="34" charset="-122"/>
                <a:cs typeface="Golos Text SemiBold" pitchFamily="34" charset="-120"/>
              </a:rPr>
              <a:t>Работа на ЕС — к юристу</a:t>
            </a:r>
            <a:endParaRPr lang="en-US" sz="1600" dirty="0"/>
          </a:p>
        </p:txBody>
      </p:sp>
      <p:sp>
        <p:nvSpPr>
          <p:cNvPr id="27" name="Text 25"/>
          <p:cNvSpPr txBox="1"/>
          <p:nvPr/>
        </p:nvSpPr>
        <p:spPr>
          <a:xfrm>
            <a:off x="4612538" y="4690872"/>
            <a:ext cx="296661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8C8E9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Метка вендора не закрывает вашу обязанность раскрывать ИИ.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8127797" y="3749040"/>
            <a:ext cx="3515258" cy="1691640"/>
          </a:xfrm>
          <a:prstGeom prst="rect">
            <a:avLst/>
          </a:prstGeom>
          <a:solidFill>
            <a:srgbClr val="111319"/>
          </a:solidFill>
          <a:ln w="9525">
            <a:solidFill>
              <a:srgbClr val="1C1D20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8402117" y="397764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C8E91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06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8402117" y="4297680"/>
            <a:ext cx="29666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4F6FA"/>
                </a:solidFill>
                <a:latin typeface="Golos Text SemiBold" pitchFamily="34" charset="0"/>
                <a:ea typeface="Golos Text SemiBold" pitchFamily="34" charset="-122"/>
                <a:cs typeface="Golos Text SemiBold" pitchFamily="34" charset="-120"/>
              </a:rPr>
              <a:t>Держите факты за собой</a:t>
            </a:r>
            <a:endParaRPr lang="en-US" sz="1600" dirty="0"/>
          </a:p>
        </p:txBody>
      </p:sp>
      <p:sp>
        <p:nvSpPr>
          <p:cNvPr id="31" name="Text 29"/>
          <p:cNvSpPr txBox="1"/>
          <p:nvPr/>
        </p:nvSpPr>
        <p:spPr>
          <a:xfrm>
            <a:off x="8402117" y="4690872"/>
            <a:ext cx="296661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8C8E9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Модель готовит черновик, а проверку цифр и живой тон держит человек.</a:t>
            </a:r>
            <a:endParaRPr lang="en-US" sz="1250" dirty="0"/>
          </a:p>
        </p:txBody>
      </p:sp>
      <p:sp>
        <p:nvSpPr>
          <p:cNvPr id="32" name="Shape 30"/>
          <p:cNvSpPr/>
          <p:nvPr/>
        </p:nvSpPr>
        <p:spPr>
          <a:xfrm>
            <a:off x="548640" y="5870448"/>
            <a:ext cx="320040" cy="0"/>
          </a:xfrm>
          <a:prstGeom prst="line">
            <a:avLst/>
          </a:prstGeom>
          <a:noFill/>
          <a:ln w="19050">
            <a:solidFill>
              <a:srgbClr val="FF3D2E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1051560" y="5715000"/>
            <a:ext cx="1059149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4F6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Выбирайте модель по результату — деньгам, скорости и качеству, а не по заголовку новости.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olos Text SemiBol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Водяные знаки Claude: что видит детектор ИИ-текста в автоблоге</dc:title>
  <dc:subject>PptxGenJS Presentation</dc:subject>
  <dc:creator>PptxGenJS</dc:creator>
  <cp:lastModifiedBy>PptxGenJS</cp:lastModifiedBy>
  <cp:revision>1</cp:revision>
  <dcterms:created xsi:type="dcterms:W3CDTF">2026-09-25T18:13:39Z</dcterms:created>
  <dcterms:modified xsi:type="dcterms:W3CDTF">2026-09-25T18:13:39Z</dcterms:modified>
</cp:coreProperties>
</file>